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Nunito" pitchFamily="2" charset="-52"/>
      <p:regular r:id="rId14"/>
      <p:bold r:id="rId15"/>
      <p:italic r:id="rId16"/>
      <p:boldItalic r:id="rId17"/>
    </p:embeddedFont>
    <p:embeddedFont>
      <p:font typeface="Rockwell" panose="02060603020205020403" pitchFamily="18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2" roundtripDataSignature="AMtx7mhHfGzgX7D55+9bVz9sYKbhYMQZ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83901A-D516-425A-9B05-D710ED5E4A2A}">
  <a:tblStyle styleId="{D683901A-D516-425A-9B05-D710ED5E4A2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739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customschemas.google.com/relationships/presentationmetadata" Target="metadata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b3374f2dd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12b3374f2d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b3374f2dd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12b3374f2d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4611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107960" y="658909"/>
            <a:ext cx="11784506" cy="1559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unito"/>
              <a:buNone/>
            </a:pPr>
            <a:r>
              <a:rPr lang="ru-RU" sz="36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Автоматизированное тестирование</a:t>
            </a:r>
            <a:br>
              <a:rPr lang="ru-RU" sz="36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ru-RU" sz="36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WEB-приложений</a:t>
            </a:r>
            <a:endParaRPr dirty="0"/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2309563" y="4832920"/>
            <a:ext cx="9403533" cy="737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ru-RU" sz="28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Руководитель:</a:t>
            </a:r>
            <a:endParaRPr sz="2800" dirty="0"/>
          </a:p>
          <a:p>
            <a:pPr marL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ru-RU" sz="28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Мукбилов </a:t>
            </a:r>
            <a:r>
              <a:rPr lang="ru-RU" sz="2800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Адиз</a:t>
            </a:r>
            <a:r>
              <a:rPr lang="ru-RU" sz="28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Муратович</a:t>
            </a:r>
            <a:endParaRPr sz="2800" dirty="0"/>
          </a:p>
        </p:txBody>
      </p:sp>
      <p:sp>
        <p:nvSpPr>
          <p:cNvPr id="91" name="Google Shape;91;p1"/>
          <p:cNvSpPr txBox="1"/>
          <p:nvPr/>
        </p:nvSpPr>
        <p:spPr>
          <a:xfrm>
            <a:off x="225773" y="2804750"/>
            <a:ext cx="56850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Алексенко</a:t>
            </a:r>
            <a:r>
              <a:rPr lang="ru-RU" sz="28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ru-RU" sz="2800" b="0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Арт</a:t>
            </a:r>
            <a:r>
              <a:rPr lang="ru-RU" sz="28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е</a:t>
            </a:r>
            <a:r>
              <a:rPr lang="ru-RU" sz="2800" b="0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мий(Б21-5</a:t>
            </a:r>
            <a:r>
              <a:rPr lang="ru-RU" sz="28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2</a:t>
            </a:r>
            <a:r>
              <a:rPr lang="ru-RU" sz="2800" b="0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5)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Павлов Даниил(Б21-504)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>
            <a:spLocks noGrp="1"/>
          </p:cNvSpPr>
          <p:nvPr>
            <p:ph type="title"/>
          </p:nvPr>
        </p:nvSpPr>
        <p:spPr>
          <a:xfrm>
            <a:off x="652641" y="2549765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unito"/>
              <a:buNone/>
            </a:pPr>
            <a:r>
              <a:rPr lang="ru-RU" b="1">
                <a:latin typeface="Nunito"/>
                <a:ea typeface="Nunito"/>
                <a:cs typeface="Nunito"/>
                <a:sym typeface="Nunito"/>
              </a:rPr>
              <a:t>Актуальность </a:t>
            </a:r>
            <a:endParaRPr sz="60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7" name="Google Shape;97;p2"/>
          <p:cNvSpPr txBox="1">
            <a:spLocks noGrp="1"/>
          </p:cNvSpPr>
          <p:nvPr>
            <p:ph type="body" idx="1"/>
          </p:nvPr>
        </p:nvSpPr>
        <p:spPr>
          <a:xfrm>
            <a:off x="482095" y="2005900"/>
            <a:ext cx="11227800" cy="5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>
                <a:latin typeface="Nunito"/>
                <a:ea typeface="Nunito"/>
                <a:cs typeface="Nunito"/>
                <a:sym typeface="Nunito"/>
              </a:rPr>
              <a:t>Тесты позволяют проверить самые разнообразные аспекты работы сайта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>
                <a:latin typeface="Nunito"/>
                <a:ea typeface="Nunito"/>
                <a:cs typeface="Nunito"/>
                <a:sym typeface="Nunito"/>
              </a:rPr>
              <a:t>Автоматическое тестирование приводит к уменьшению трудозатрат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-"/>
            </a:pPr>
            <a:r>
              <a:rPr lang="ru-RU">
                <a:latin typeface="Nunito"/>
                <a:ea typeface="Nunito"/>
                <a:cs typeface="Nunito"/>
                <a:sym typeface="Nunito"/>
              </a:rPr>
              <a:t>Развитие индустрии приводит к усложнению функционала, и, следовательно, к усложнению “ручного” тестирования.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t="64716"/>
          <a:stretch/>
        </p:blipFill>
        <p:spPr>
          <a:xfrm>
            <a:off x="0" y="5"/>
            <a:ext cx="12192000" cy="2549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5050" y="0"/>
            <a:ext cx="4715842" cy="254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>
            <a:spLocks noGrp="1"/>
          </p:cNvSpPr>
          <p:nvPr>
            <p:ph type="title"/>
          </p:nvPr>
        </p:nvSpPr>
        <p:spPr>
          <a:xfrm>
            <a:off x="334109" y="33874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unito"/>
              <a:buNone/>
            </a:pPr>
            <a:r>
              <a:rPr lang="ru-RU" sz="4400" b="1">
                <a:latin typeface="Nunito"/>
                <a:ea typeface="Nunito"/>
                <a:cs typeface="Nunito"/>
                <a:sym typeface="Nunito"/>
              </a:rPr>
              <a:t>ЦЕЛЬ ПРОЕКТА</a:t>
            </a:r>
            <a:endParaRPr/>
          </a:p>
        </p:txBody>
      </p:sp>
      <p:sp>
        <p:nvSpPr>
          <p:cNvPr id="105" name="Google Shape;105;p3"/>
          <p:cNvSpPr txBox="1">
            <a:spLocks noGrp="1"/>
          </p:cNvSpPr>
          <p:nvPr>
            <p:ph type="body" idx="1"/>
          </p:nvPr>
        </p:nvSpPr>
        <p:spPr>
          <a:xfrm>
            <a:off x="334109" y="1825625"/>
            <a:ext cx="9135206" cy="2640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/>
              <a:t>Перед началом работы над проектом была поставлена следующая цель:</a:t>
            </a: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Выбрать объект тестирования и разработать для него систему автоматизированного тестирования функционала с наглядным результатом работы.</a:t>
            </a:r>
            <a:endParaRPr/>
          </a:p>
        </p:txBody>
      </p:sp>
      <p:pic>
        <p:nvPicPr>
          <p:cNvPr id="106" name="Google Shape;106;p3"/>
          <p:cNvPicPr preferRelativeResize="0"/>
          <p:nvPr/>
        </p:nvPicPr>
        <p:blipFill rotWithShape="1">
          <a:blip r:embed="rId3">
            <a:alphaModFix/>
          </a:blip>
          <a:srcRect l="72191"/>
          <a:stretch/>
        </p:blipFill>
        <p:spPr>
          <a:xfrm>
            <a:off x="9649176" y="0"/>
            <a:ext cx="2542824" cy="6690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 flipH="1">
            <a:off x="2899366" y="239158"/>
            <a:ext cx="10058400" cy="1003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unito"/>
              <a:buNone/>
            </a:pPr>
            <a:r>
              <a:rPr lang="ru-RU" sz="4400" b="1">
                <a:latin typeface="Nunito"/>
                <a:ea typeface="Nunito"/>
                <a:cs typeface="Nunito"/>
                <a:sym typeface="Nunito"/>
              </a:rPr>
              <a:t>ЗАДАЧИ</a:t>
            </a:r>
            <a:br>
              <a:rPr lang="ru-RU"/>
            </a:br>
            <a:endParaRPr/>
          </a:p>
        </p:txBody>
      </p:sp>
      <p:graphicFrame>
        <p:nvGraphicFramePr>
          <p:cNvPr id="112" name="Google Shape;112;p4"/>
          <p:cNvGraphicFramePr/>
          <p:nvPr>
            <p:extLst>
              <p:ext uri="{D42A27DB-BD31-4B8C-83A1-F6EECF244321}">
                <p14:modId xmlns:p14="http://schemas.microsoft.com/office/powerpoint/2010/main" val="163515264"/>
              </p:ext>
            </p:extLst>
          </p:nvPr>
        </p:nvGraphicFramePr>
        <p:xfrm>
          <a:off x="2998176" y="837766"/>
          <a:ext cx="8906625" cy="4965700"/>
        </p:xfrm>
        <a:graphic>
          <a:graphicData uri="http://schemas.openxmlformats.org/drawingml/2006/table">
            <a:tbl>
              <a:tblPr firstRow="1" bandRow="1">
                <a:noFill/>
                <a:tableStyleId>{D683901A-D516-425A-9B05-D710ED5E4A2A}</a:tableStyleId>
              </a:tblPr>
              <a:tblGrid>
                <a:gridCol w="430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1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0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8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800" u="none" strike="noStrike" cap="none"/>
                        <a:t>№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400"/>
                        <a:t>Задача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800"/>
                        <a:t>Кто занимался</a:t>
                      </a:r>
                      <a:endParaRPr/>
                    </a:p>
                  </a:txBody>
                  <a:tcPr marL="91450" marR="91450" marT="45725" marB="45725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800"/>
                        <a:t>Степень готовности</a:t>
                      </a:r>
                      <a:endParaRPr/>
                    </a:p>
                  </a:txBody>
                  <a:tcPr marL="91450" marR="91450" marT="45725" marB="45725"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3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1</a:t>
                      </a:r>
                      <a:endParaRPr dirty="0"/>
                    </a:p>
                  </a:txBody>
                  <a:tcPr marL="91450" marR="91450" marT="45725" marB="45725" anchor="ctr"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Ознакомиться с  теорией о возможностях/разновидностях  тестирования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Артем Алексенко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Павлов Даниил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100%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3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2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Изучить основы тестирования веб-приложений</a:t>
                      </a:r>
                      <a:endParaRPr sz="1600"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Артем Алексенко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Павлов Даниил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100%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7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3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Написать первые тест-кейсы для веб-приложения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Артем Алексенко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Павлов Даниил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100%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3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4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Перейти к практике, написав небольшие тесты, чтобы понять работу </a:t>
                      </a:r>
                      <a:r>
                        <a:rPr lang="ru-RU" sz="1600" dirty="0" err="1"/>
                        <a:t>assert</a:t>
                      </a:r>
                      <a:r>
                        <a:rPr lang="ru-RU" sz="1600" dirty="0"/>
                        <a:t> в </a:t>
                      </a:r>
                      <a:r>
                        <a:rPr lang="en-US" sz="1600" dirty="0"/>
                        <a:t>Python</a:t>
                      </a:r>
                      <a:endParaRPr sz="1600"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Артем Алексенко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Павлов Даниил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100 %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3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5</a:t>
                      </a:r>
                      <a:endParaRPr sz="160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Изучить инструмент Selenium в связке с фреймворком </a:t>
                      </a:r>
                      <a:r>
                        <a:rPr lang="en-US" sz="1600" dirty="0"/>
                        <a:t>PyTest</a:t>
                      </a:r>
                      <a:r>
                        <a:rPr lang="ru-RU" sz="1600" dirty="0"/>
                        <a:t>, подробней узнать про ООП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Павлов Даниил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ru-RU" sz="1600" dirty="0"/>
                        <a:t>100%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8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6</a:t>
                      </a:r>
                      <a:endParaRPr sz="160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Написать итоговые тесты с использованием паттерна </a:t>
                      </a:r>
                      <a:r>
                        <a:rPr lang="en-US" sz="1600" dirty="0"/>
                        <a:t>Page Object</a:t>
                      </a:r>
                      <a:endParaRPr sz="1600"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Павлов Даниил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100%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7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Дополнить тесты  и проверить функционал</a:t>
                      </a:r>
                      <a:endParaRPr sz="16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/>
                        <a:t>Web-приложения</a:t>
                      </a:r>
                      <a:endParaRPr sz="1600"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/>
                        <a:t>Артем Алексенко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ru-RU" sz="1600" dirty="0"/>
                        <a:t>100%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13" name="Google Shape;113;p4"/>
          <p:cNvPicPr preferRelativeResize="0"/>
          <p:nvPr/>
        </p:nvPicPr>
        <p:blipFill rotWithShape="1">
          <a:blip r:embed="rId3">
            <a:alphaModFix/>
          </a:blip>
          <a:srcRect r="72039"/>
          <a:stretch/>
        </p:blipFill>
        <p:spPr>
          <a:xfrm>
            <a:off x="0" y="1"/>
            <a:ext cx="278716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12b3374f2dd_0_7"/>
          <p:cNvPicPr preferRelativeResize="0"/>
          <p:nvPr/>
        </p:nvPicPr>
        <p:blipFill rotWithShape="1">
          <a:blip r:embed="rId3">
            <a:alphaModFix/>
          </a:blip>
          <a:srcRect r="72038"/>
          <a:stretch/>
        </p:blipFill>
        <p:spPr>
          <a:xfrm>
            <a:off x="0" y="-4"/>
            <a:ext cx="278716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12b3374f2dd_0_7"/>
          <p:cNvSpPr txBox="1"/>
          <p:nvPr/>
        </p:nvSpPr>
        <p:spPr>
          <a:xfrm>
            <a:off x="9091246" y="835136"/>
            <a:ext cx="3261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12b3374f2dd_0_7"/>
          <p:cNvSpPr txBox="1">
            <a:spLocks noGrp="1"/>
          </p:cNvSpPr>
          <p:nvPr>
            <p:ph type="title"/>
          </p:nvPr>
        </p:nvSpPr>
        <p:spPr>
          <a:xfrm>
            <a:off x="2787166" y="-3"/>
            <a:ext cx="10703100" cy="12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Ход работы</a:t>
            </a:r>
            <a:endParaRPr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EF56F281-8EB4-1184-57D7-A03D0BFD3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92000"/>
                    </a14:imgEffect>
                    <a14:imgEffect>
                      <a14:brightnessContrast contras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6194" y="1365417"/>
            <a:ext cx="8735394" cy="41271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12b3374f2dd_0_17"/>
          <p:cNvPicPr preferRelativeResize="0"/>
          <p:nvPr/>
        </p:nvPicPr>
        <p:blipFill rotWithShape="1">
          <a:blip r:embed="rId3">
            <a:alphaModFix/>
          </a:blip>
          <a:srcRect r="72038"/>
          <a:stretch/>
        </p:blipFill>
        <p:spPr>
          <a:xfrm>
            <a:off x="0" y="-4"/>
            <a:ext cx="278716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12b3374f2dd_0_17"/>
          <p:cNvSpPr txBox="1"/>
          <p:nvPr/>
        </p:nvSpPr>
        <p:spPr>
          <a:xfrm>
            <a:off x="9091246" y="835136"/>
            <a:ext cx="3261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12b3374f2dd_0_17"/>
          <p:cNvSpPr txBox="1">
            <a:spLocks noGrp="1"/>
          </p:cNvSpPr>
          <p:nvPr>
            <p:ph type="title"/>
          </p:nvPr>
        </p:nvSpPr>
        <p:spPr>
          <a:xfrm>
            <a:off x="2787166" y="-3"/>
            <a:ext cx="10703100" cy="12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Ход работы</a:t>
            </a:r>
            <a:endParaRPr/>
          </a:p>
        </p:txBody>
      </p:sp>
      <p:pic>
        <p:nvPicPr>
          <p:cNvPr id="129" name="Google Shape;129;g12b3374f2dd_0_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68051" y="1742925"/>
            <a:ext cx="9123948" cy="4097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 txBox="1">
            <a:spLocks noGrp="1"/>
          </p:cNvSpPr>
          <p:nvPr>
            <p:ph type="body" idx="1"/>
          </p:nvPr>
        </p:nvSpPr>
        <p:spPr>
          <a:xfrm>
            <a:off x="603772" y="433176"/>
            <a:ext cx="10747500" cy="73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ru-RU" sz="4000" dirty="0" err="1"/>
              <a:t>Git-Hub</a:t>
            </a:r>
            <a:endParaRPr sz="4000" dirty="0"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35" name="Google Shape;135;p7"/>
          <p:cNvPicPr preferRelativeResize="0"/>
          <p:nvPr/>
        </p:nvPicPr>
        <p:blipFill rotWithShape="1">
          <a:blip r:embed="rId3">
            <a:alphaModFix/>
          </a:blip>
          <a:srcRect t="64716"/>
          <a:stretch/>
        </p:blipFill>
        <p:spPr>
          <a:xfrm>
            <a:off x="0" y="5102598"/>
            <a:ext cx="12192000" cy="1755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1EE743A-0663-98D0-00A8-60F81A786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3497" y="1043862"/>
            <a:ext cx="3448050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</Words>
  <Application>Microsoft Office PowerPoint</Application>
  <PresentationFormat>Широкоэкранный</PresentationFormat>
  <Paragraphs>62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Nunito</vt:lpstr>
      <vt:lpstr>Arial</vt:lpstr>
      <vt:lpstr>Calibri</vt:lpstr>
      <vt:lpstr>Rockwell</vt:lpstr>
      <vt:lpstr>Тема Office</vt:lpstr>
      <vt:lpstr>Автоматизированное тестирование WEB-приложений</vt:lpstr>
      <vt:lpstr>Актуальность </vt:lpstr>
      <vt:lpstr>ЦЕЛЬ ПРОЕКТА</vt:lpstr>
      <vt:lpstr>ЗАДАЧИ </vt:lpstr>
      <vt:lpstr>Ход работы</vt:lpstr>
      <vt:lpstr>Ход работы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Автоматизированное тестирование WEB-приложений</dc:title>
  <dc:creator>Рома Верендеев</dc:creator>
  <cp:lastModifiedBy>vip.danya.pavlov.2017@mail.ru</cp:lastModifiedBy>
  <cp:revision>2</cp:revision>
  <dcterms:created xsi:type="dcterms:W3CDTF">2021-10-22T11:10:42Z</dcterms:created>
  <dcterms:modified xsi:type="dcterms:W3CDTF">2022-05-16T19:36:22Z</dcterms:modified>
</cp:coreProperties>
</file>